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-133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23.01.2020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23.01.2020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23.01.2020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B106E36-FD25-4E2D-B0AA-010F637433A0}" type="datetimeFigureOut">
              <a:rPr lang="ru-RU" smtClean="0"/>
              <a:pPr/>
              <a:t>23.01.2020</a:t>
            </a:fld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Нижний колонтитул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B106E36-FD25-4E2D-B0AA-010F637433A0}" type="datetimeFigureOut">
              <a:rPr lang="ru-RU" smtClean="0"/>
              <a:pPr/>
              <a:t>23.01.2020</a:t>
            </a:fld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оугольник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B106E36-FD25-4E2D-B0AA-010F637433A0}" type="datetimeFigureOut">
              <a:rPr lang="ru-RU" smtClean="0"/>
              <a:pPr/>
              <a:t>23.01.2020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23.01.2020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Преобразования и достижения РУССКОЙ КУЛЬТУРЫ И НАУКИ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438400" y="6172200"/>
            <a:ext cx="6705600" cy="685800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Мудрец избегает всякой крайности.</a:t>
            </a:r>
          </a:p>
          <a:p>
            <a:r>
              <a:rPr lang="ru-RU" i="1" dirty="0" err="1" smtClean="0"/>
              <a:t>Лао</a:t>
            </a:r>
            <a:r>
              <a:rPr lang="ru-RU" i="1" dirty="0" smtClean="0"/>
              <a:t> </a:t>
            </a:r>
            <a:r>
              <a:rPr lang="ru-RU" i="1" dirty="0" err="1" smtClean="0"/>
              <a:t>Цзы</a:t>
            </a:r>
            <a:r>
              <a:rPr lang="ru-RU" dirty="0" smtClean="0"/>
              <a:t> 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Искусство</a:t>
            </a:r>
            <a:r>
              <a:rPr lang="en-US" sz="4000" b="1" dirty="0" smtClean="0"/>
              <a:t>.</a:t>
            </a:r>
            <a:r>
              <a:rPr lang="ru-RU" sz="4000" b="1" dirty="0" smtClean="0"/>
              <a:t> Гравюра.</a:t>
            </a:r>
            <a:endParaRPr lang="ru-RU" b="1" dirty="0"/>
          </a:p>
        </p:txBody>
      </p:sp>
      <p:pic>
        <p:nvPicPr>
          <p:cNvPr id="5" name="Содержимое 4" descr="422160_20_i_023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14282" y="1643050"/>
            <a:ext cx="3429005" cy="2400304"/>
          </a:xfrm>
        </p:spPr>
      </p:pic>
      <p:sp>
        <p:nvSpPr>
          <p:cNvPr id="20482" name="AutoShape 2" descr="https://pastvu.com/_p/a/a/a/f/aaf15rhtdhmz6ryky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14282" y="4071942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ru-RU" dirty="0" smtClean="0"/>
              <a:t>Свадьба Петра</a:t>
            </a:r>
            <a:r>
              <a:rPr lang="en-US" dirty="0" smtClean="0"/>
              <a:t>”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20484" name="Picture 4" descr="https://mediasole.ru/data/images/537/537113/origina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1934" y="1571612"/>
            <a:ext cx="4370324" cy="278608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071934" y="4357694"/>
            <a:ext cx="27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ru-RU" dirty="0" smtClean="0"/>
              <a:t>Васильевский </a:t>
            </a:r>
            <a:r>
              <a:rPr lang="ru-RU" dirty="0" smtClean="0"/>
              <a:t>остров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20486" name="Picture 6" descr="https://www.mishanita.ru/data/images/Piter/Domik/Zubob_panorama_1716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643446"/>
            <a:ext cx="3890563" cy="157161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6000768"/>
            <a:ext cx="3929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ru-RU" dirty="0" smtClean="0"/>
              <a:t>Панорама Петербурга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20488" name="Picture 8" descr="https://runivers.ru/upload/iblock/23b/Grenga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4810" y="4643446"/>
            <a:ext cx="2271620" cy="1714488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214810" y="6357958"/>
            <a:ext cx="27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ru-RU" dirty="0" smtClean="0"/>
              <a:t>Баталия </a:t>
            </a:r>
            <a:r>
              <a:rPr lang="ru-RU" dirty="0" smtClean="0"/>
              <a:t>при </a:t>
            </a:r>
            <a:r>
              <a:rPr lang="ru-RU" dirty="0" err="1" smtClean="0"/>
              <a:t>Грейнгаме</a:t>
            </a:r>
            <a:r>
              <a:rPr lang="en-US" dirty="0" smtClean="0"/>
              <a:t>”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Иконопись и живопись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3554" name="Picture 2" descr="https://pbs.twimg.com/media/Dy3c_kQWwAAXx13.jpg: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71612"/>
            <a:ext cx="2500330" cy="349837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5143512"/>
            <a:ext cx="250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ru-RU" dirty="0" smtClean="0"/>
              <a:t>Петр </a:t>
            </a:r>
            <a:r>
              <a:rPr lang="ru-RU" dirty="0" smtClean="0"/>
              <a:t>I на смертном </a:t>
            </a:r>
            <a:r>
              <a:rPr lang="ru-RU" dirty="0" smtClean="0"/>
              <a:t>одре</a:t>
            </a:r>
            <a:r>
              <a:rPr lang="en-US" dirty="0" smtClean="0"/>
              <a:t>”.</a:t>
            </a:r>
            <a:r>
              <a:rPr lang="ru-RU" dirty="0" smtClean="0"/>
              <a:t> </a:t>
            </a:r>
            <a:r>
              <a:rPr lang="ru-RU" dirty="0" smtClean="0"/>
              <a:t>Иван Никитин</a:t>
            </a:r>
            <a:endParaRPr lang="ru-RU" dirty="0"/>
          </a:p>
        </p:txBody>
      </p:sp>
      <p:pic>
        <p:nvPicPr>
          <p:cNvPr id="23556" name="Picture 4" descr="http://www.art-catalog.ru/data_picture_2016/picture/186/834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6050" y="1571612"/>
            <a:ext cx="3524929" cy="307183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786050" y="4643446"/>
            <a:ext cx="407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ru-RU" dirty="0" smtClean="0"/>
              <a:t>Автопортрет </a:t>
            </a:r>
            <a:r>
              <a:rPr lang="ru-RU" dirty="0" smtClean="0"/>
              <a:t>женой</a:t>
            </a:r>
            <a:r>
              <a:rPr lang="en-US" dirty="0" smtClean="0"/>
              <a:t>”.</a:t>
            </a:r>
            <a:r>
              <a:rPr lang="ru-RU" dirty="0" smtClean="0"/>
              <a:t> Андрей </a:t>
            </a:r>
            <a:r>
              <a:rPr lang="ru-RU" dirty="0" err="1" smtClean="0"/>
              <a:t>Матвеев</a:t>
            </a:r>
            <a:r>
              <a:rPr lang="ru-RU" dirty="0" err="1" smtClean="0"/>
              <a:t>с</a:t>
            </a:r>
            <a:endParaRPr lang="ru-RU" dirty="0"/>
          </a:p>
        </p:txBody>
      </p:sp>
      <p:sp>
        <p:nvSpPr>
          <p:cNvPr id="23558" name="AutoShape 6" descr="https://arthive.com/res/media/img/ox800/work/dd8/19634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3560" name="Picture 8" descr="https://wearts.ru/images/russianpaint/102/1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7950" y="1571612"/>
            <a:ext cx="2554114" cy="314327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6357950" y="4714884"/>
            <a:ext cx="257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Портрет царевны </a:t>
            </a:r>
            <a:r>
              <a:rPr lang="ru-RU" dirty="0" smtClean="0"/>
              <a:t>Анны </a:t>
            </a:r>
            <a:r>
              <a:rPr lang="ru-RU" dirty="0" smtClean="0"/>
              <a:t>Петровны</a:t>
            </a:r>
            <a:r>
              <a:rPr lang="en-US" dirty="0" smtClean="0"/>
              <a:t>.</a:t>
            </a:r>
            <a:r>
              <a:rPr lang="ru-RU" dirty="0" smtClean="0"/>
              <a:t> Иван Никитин</a:t>
            </a:r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Архитектура 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4578" name="Picture 2" descr="https://avatars.mds.yandex.net/get-pdb/231404/9067ed26-afda-4cf5-aa5c-c77ca00979f1/s12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57364"/>
            <a:ext cx="4823435" cy="314327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14282" y="5072074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Здание </a:t>
            </a:r>
            <a:r>
              <a:rPr lang="ru-RU" dirty="0" smtClean="0"/>
              <a:t>двенадцати коллегий</a:t>
            </a:r>
            <a:endParaRPr lang="ru-RU" dirty="0"/>
          </a:p>
        </p:txBody>
      </p:sp>
      <p:sp>
        <p:nvSpPr>
          <p:cNvPr id="24580" name="AutoShape 4" descr="https://russia.isratourist.ru/upload/attractions/94_russia/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582" name="AutoShape 6" descr="https://russia.isratourist.ru/upload/attractions/94_russia/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4584" name="Picture 8" descr="https://cdn.photosight.ru/img/f/dad/5266416_xlar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79" y="1857364"/>
            <a:ext cx="3538903" cy="235745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286380" y="4357694"/>
            <a:ext cx="27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Летний Дворец Петра</a:t>
            </a:r>
            <a:endParaRPr lang="ru-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Архитектура </a:t>
            </a:r>
            <a:endParaRPr lang="ru-RU" b="1" dirty="0"/>
          </a:p>
        </p:txBody>
      </p:sp>
      <p:pic>
        <p:nvPicPr>
          <p:cNvPr id="4" name="Содержимое 3" descr="ChramArchangelaGavriilaMoskva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28596" y="1714488"/>
            <a:ext cx="2786082" cy="3712454"/>
          </a:xfrm>
        </p:spPr>
      </p:pic>
      <p:sp>
        <p:nvSpPr>
          <p:cNvPr id="5" name="TextBox 4"/>
          <p:cNvSpPr txBox="1"/>
          <p:nvPr/>
        </p:nvSpPr>
        <p:spPr>
          <a:xfrm>
            <a:off x="714348" y="5500702"/>
            <a:ext cx="3071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Церковь </a:t>
            </a:r>
            <a:r>
              <a:rPr lang="ru-RU" dirty="0" smtClean="0"/>
              <a:t>Архангела Гавриила или </a:t>
            </a:r>
            <a:r>
              <a:rPr lang="ru-RU" dirty="0" err="1" smtClean="0"/>
              <a:t>Меншиковая</a:t>
            </a:r>
            <a:r>
              <a:rPr lang="ru-RU" dirty="0" smtClean="0"/>
              <a:t> башня</a:t>
            </a:r>
            <a:endParaRPr lang="ru-RU" dirty="0"/>
          </a:p>
        </p:txBody>
      </p:sp>
      <p:pic>
        <p:nvPicPr>
          <p:cNvPr id="25602" name="Picture 2" descr="https://forum.ngs.ru/preview/forum/upload_files/b7e8c88f8270781d3f1712a8b157e993_6593f099253c79ba80262452461122d4_139319416168_800p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6116" y="1714487"/>
            <a:ext cx="2500330" cy="37584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Дворянский быт</a:t>
            </a:r>
            <a:r>
              <a:rPr lang="ru-RU" b="1" dirty="0" smtClean="0"/>
              <a:t>.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6626" name="Picture 2" descr="https://avatars.mds.yandex.net/get-zen_doc/931568/pub_5b6f25708ea8d600a9f3a73e_5b6f2f4579b39e00a9cee37f/scale_12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14554"/>
            <a:ext cx="3000364" cy="3891256"/>
          </a:xfrm>
          <a:prstGeom prst="rect">
            <a:avLst/>
          </a:prstGeom>
          <a:noFill/>
        </p:spPr>
      </p:pic>
      <p:pic>
        <p:nvPicPr>
          <p:cNvPr id="26628" name="Picture 4" descr="https://www.syl.ru/misc/i/ai/401058/265338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94011" y="2571744"/>
            <a:ext cx="2549989" cy="3000396"/>
          </a:xfrm>
          <a:prstGeom prst="rect">
            <a:avLst/>
          </a:prstGeom>
          <a:noFill/>
        </p:spPr>
      </p:pic>
      <p:pic>
        <p:nvPicPr>
          <p:cNvPr id="26630" name="Picture 6" descr="https://i.pinimg.com/originals/fe/e3/95/fee395b62a5f9dc8ddb61db159d55ac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1802" y="2500306"/>
            <a:ext cx="3509235" cy="30003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Ассамблеи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7650" name="Picture 2" descr="https://multiurok.ru/img/217050/image_5a3bf80d5608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571612"/>
            <a:ext cx="3571900" cy="2617693"/>
          </a:xfrm>
          <a:prstGeom prst="rect">
            <a:avLst/>
          </a:prstGeom>
          <a:noFill/>
        </p:spPr>
      </p:pic>
      <p:pic>
        <p:nvPicPr>
          <p:cNvPr id="27652" name="Picture 4" descr="http://opeterburge.ru/images/photo_gallery/history/1703-1917/1703-1725/pervye-assamblei-v-sankt-peterburge/2pervye-assamblei-v-sankt-peterbur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1714488"/>
            <a:ext cx="3328988" cy="2157413"/>
          </a:xfrm>
          <a:prstGeom prst="rect">
            <a:avLst/>
          </a:prstGeom>
          <a:noFill/>
        </p:spPr>
      </p:pic>
      <p:pic>
        <p:nvPicPr>
          <p:cNvPr id="27654" name="Picture 6" descr="https://avatars.mds.yandex.net/get-pdb/473975/bb4a449b-e492-4d06-9d8e-581837cd648f/s12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4609831" y="4357694"/>
            <a:ext cx="3707614" cy="2243106"/>
          </a:xfrm>
          <a:prstGeom prst="rect">
            <a:avLst/>
          </a:prstGeom>
          <a:noFill/>
        </p:spPr>
      </p:pic>
      <p:pic>
        <p:nvPicPr>
          <p:cNvPr id="27656" name="Picture 8" descr="https://slide-share.ru/image/5373074.jpe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4357694"/>
            <a:ext cx="4000528" cy="21552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Лингвистические нормы и литература </a:t>
            </a:r>
            <a:endParaRPr lang="ru-RU" b="1" dirty="0"/>
          </a:p>
        </p:txBody>
      </p:sp>
      <p:pic>
        <p:nvPicPr>
          <p:cNvPr id="6" name="Содержимое 5" descr="874px-Grot_Y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14282" y="1643050"/>
            <a:ext cx="3274441" cy="4495800"/>
          </a:xfrm>
        </p:spPr>
      </p:pic>
      <p:sp>
        <p:nvSpPr>
          <p:cNvPr id="28674" name="AutoShape 2" descr="https://upload.wikimedia.org/wikipedia/commons/thumb/4/40/Yakob_Grot.jpg/800px-Yakob_Gro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676" name="AutoShape 4" descr="https://upload.wikimedia.org/wikipedia/commons/thumb/1/11/Grot_Y.jpg/874px-Grot_Y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42844" y="6072206"/>
            <a:ext cx="33575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Яков </a:t>
            </a:r>
            <a:r>
              <a:rPr lang="ru-RU" sz="2000" dirty="0" smtClean="0"/>
              <a:t>Карлович Грот</a:t>
            </a:r>
            <a:endParaRPr lang="ru-RU" sz="2000" dirty="0" smtClean="0"/>
          </a:p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500430" y="4572008"/>
            <a:ext cx="342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Вяземский Петр </a:t>
            </a:r>
            <a:r>
              <a:rPr lang="ru-RU" dirty="0" smtClean="0"/>
              <a:t>Андреевич</a:t>
            </a:r>
            <a:endParaRPr lang="ru-RU" dirty="0"/>
          </a:p>
        </p:txBody>
      </p:sp>
      <p:pic>
        <p:nvPicPr>
          <p:cNvPr id="9" name="Рисунок 8" descr="image860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1643050"/>
            <a:ext cx="2143140" cy="28860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00826" y="4500570"/>
            <a:ext cx="2500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Крылов </a:t>
            </a:r>
            <a:r>
              <a:rPr lang="ru-RU" dirty="0" smtClean="0"/>
              <a:t>Иван Андреевич</a:t>
            </a:r>
          </a:p>
          <a:p>
            <a:endParaRPr lang="ru-RU" dirty="0"/>
          </a:p>
        </p:txBody>
      </p:sp>
      <p:pic>
        <p:nvPicPr>
          <p:cNvPr id="11" name="Рисунок 10" descr="i00000014000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57950" y="1643050"/>
            <a:ext cx="2286960" cy="28574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Наука и образование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ru-RU" dirty="0" smtClean="0"/>
              <a:t>Важнейшие нововведения </a:t>
            </a:r>
            <a:r>
              <a:rPr lang="en-US" dirty="0" smtClean="0"/>
              <a:t>:</a:t>
            </a:r>
            <a:r>
              <a:rPr lang="ru-RU" dirty="0" smtClean="0"/>
              <a:t>                                                                    </a:t>
            </a:r>
            <a:endParaRPr lang="ru-RU" dirty="0" smtClean="0"/>
          </a:p>
          <a:p>
            <a:r>
              <a:rPr lang="ru-RU" dirty="0" smtClean="0"/>
              <a:t>1.Массовое создание школ различной направленности                                                                          </a:t>
            </a:r>
          </a:p>
          <a:p>
            <a:r>
              <a:rPr lang="ru-RU" dirty="0" smtClean="0"/>
              <a:t>2.Введение гражданской азбуки в 1708 году                                                                                           </a:t>
            </a:r>
          </a:p>
          <a:p>
            <a:r>
              <a:rPr lang="ru-RU" dirty="0" smtClean="0"/>
              <a:t>  3.Издание первой печатной газеты «Ведомости»</a:t>
            </a:r>
            <a:r>
              <a:rPr lang="ru-RU" u="sng" dirty="0" smtClean="0"/>
              <a:t> </a:t>
            </a:r>
            <a:r>
              <a:rPr lang="ru-RU" dirty="0" smtClean="0"/>
              <a:t>                                                                                    </a:t>
            </a:r>
          </a:p>
          <a:p>
            <a:r>
              <a:rPr lang="ru-RU" dirty="0" smtClean="0"/>
              <a:t>4.Открытие в Петербурге Общественной библиотеки в 1714 году      </a:t>
            </a:r>
            <a:endParaRPr lang="ru-RU" dirty="0" smtClean="0"/>
          </a:p>
          <a:p>
            <a:r>
              <a:rPr lang="ru-RU" dirty="0" smtClean="0"/>
              <a:t>5.В </a:t>
            </a:r>
            <a:r>
              <a:rPr lang="ru-RU" dirty="0" smtClean="0"/>
              <a:t>1714 году начала работу Кунсткамера, а также военно-морской и артиллерийский музей    </a:t>
            </a:r>
          </a:p>
          <a:p>
            <a:r>
              <a:rPr lang="ru-RU" dirty="0" smtClean="0"/>
              <a:t> 6.Создание академии наук в 1724 году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Как представляется образование в петровскую </a:t>
            </a:r>
            <a:r>
              <a:rPr lang="ru-RU" b="1" dirty="0" smtClean="0"/>
              <a:t>эпоху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http://history.syktnet.ru/02/13/img/00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571612"/>
            <a:ext cx="2723867" cy="3800444"/>
          </a:xfrm>
          <a:prstGeom prst="rect">
            <a:avLst/>
          </a:prstGeom>
          <a:noFill/>
        </p:spPr>
      </p:pic>
      <p:pic>
        <p:nvPicPr>
          <p:cNvPr id="1028" name="Picture 4" descr="https://cont.ws/uploads/posts2/9284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241" y="1643050"/>
            <a:ext cx="2643206" cy="1918389"/>
          </a:xfrm>
          <a:prstGeom prst="rect">
            <a:avLst/>
          </a:prstGeom>
          <a:noFill/>
        </p:spPr>
      </p:pic>
      <p:pic>
        <p:nvPicPr>
          <p:cNvPr id="1030" name="Picture 6" descr="http://travel.wmouse.ru/up/photos/album/st_petersburg/p12_52503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3240" y="3714752"/>
            <a:ext cx="3357586" cy="2238391"/>
          </a:xfrm>
          <a:prstGeom prst="rect">
            <a:avLst/>
          </a:prstGeom>
          <a:noFill/>
        </p:spPr>
      </p:pic>
      <p:pic>
        <p:nvPicPr>
          <p:cNvPr id="1032" name="Picture 8" descr="https://tsarselo.ru/images/photos/903c57fe487fb778f5e3914d53029c4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29322" y="1714488"/>
            <a:ext cx="2730114" cy="1714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Создание академии </a:t>
            </a:r>
            <a:r>
              <a:rPr lang="ru-RU" b="1" dirty="0" smtClean="0"/>
              <a:t>наук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6386" name="AutoShape 2" descr="Kunstkamera SPB.jpg"/>
          <p:cNvSpPr>
            <a:spLocks noChangeAspect="1" noChangeArrowheads="1"/>
          </p:cNvSpPr>
          <p:nvPr/>
        </p:nvSpPr>
        <p:spPr bwMode="auto">
          <a:xfrm>
            <a:off x="155575" y="-3817938"/>
            <a:ext cx="12058650" cy="79629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388" name="AutoShape 4" descr="https://upload.wikimedia.org/wikipedia/commons/thumb/4/40/Russian_Academy_of_Sciences_SPB.jpg/1200px-Russian_Academy_of_Sciences_SPB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390" name="AutoShape 6" descr="https://upload.wikimedia.org/wikipedia/commons/thumb/4/40/Russian_Academy_of_Sciences_SPB.jpg/1200px-Russian_Academy_of_Sciences_SPB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392" name="AutoShape 8" descr="https://upload.wikimedia.org/wikipedia/commons/thumb/4/40/Russian_Academy_of_Sciences_SPB.jpg/1200px-Russian_Academy_of_Sciences_SPB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394" name="Picture 10" descr="https://static.biblioclub.ru/art_portal/pictures/21271/21271498/Kvarengi_D_Akademiya_nauk_3_catpa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643050"/>
            <a:ext cx="4071966" cy="2790462"/>
          </a:xfrm>
          <a:prstGeom prst="rect">
            <a:avLst/>
          </a:prstGeom>
          <a:noFill/>
        </p:spPr>
      </p:pic>
      <p:pic>
        <p:nvPicPr>
          <p:cNvPr id="16396" name="Picture 12" descr="https://regnum.ru/uploads/pictures/news/2016/12/06/regnum_picture_14809848777015405_norm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1643050"/>
            <a:ext cx="3714776" cy="2459815"/>
          </a:xfrm>
          <a:prstGeom prst="rect">
            <a:avLst/>
          </a:prstGeom>
          <a:noFill/>
        </p:spPr>
      </p:pic>
      <p:pic>
        <p:nvPicPr>
          <p:cNvPr id="16398" name="Picture 14" descr="https://im0-tub-ru.yandex.net/i?id=df883b1945a47869452a07c03c33d384&amp;n=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4214818"/>
            <a:ext cx="3857652" cy="2169930"/>
          </a:xfrm>
          <a:prstGeom prst="rect">
            <a:avLst/>
          </a:prstGeom>
          <a:noFill/>
        </p:spPr>
      </p:pic>
      <p:sp>
        <p:nvSpPr>
          <p:cNvPr id="16400" name="AutoShape 16" descr="Mikhail Lomonosov (1757).jpg"/>
          <p:cNvSpPr>
            <a:spLocks noChangeAspect="1" noChangeArrowheads="1"/>
          </p:cNvSpPr>
          <p:nvPr/>
        </p:nvSpPr>
        <p:spPr bwMode="auto">
          <a:xfrm>
            <a:off x="155575" y="-1897063"/>
            <a:ext cx="2857500" cy="39528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402" name="Picture 18" descr="https://versiya.info/uploads/posts/2018-01/1516782608_lo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8728" y="4572008"/>
            <a:ext cx="3286116" cy="18484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Академия наук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7410" name="AutoShape 2" descr="Leonhard Euler 2.jpg"/>
          <p:cNvSpPr>
            <a:spLocks noChangeAspect="1" noChangeArrowheads="1"/>
          </p:cNvSpPr>
          <p:nvPr/>
        </p:nvSpPr>
        <p:spPr bwMode="auto">
          <a:xfrm>
            <a:off x="155575" y="-1249363"/>
            <a:ext cx="2085975" cy="26098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7412" name="Picture 4" descr="https://4.bp.blogspot.com/-mKAwdbZc3yQ/WkM6hI-C0iI/AAAAAAAAtgU/uJcFWqYKJj8iBkjX2qxWNFNiqFZfctCAQCLcBGAs/s1600/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643050"/>
            <a:ext cx="2357454" cy="3048432"/>
          </a:xfrm>
          <a:prstGeom prst="rect">
            <a:avLst/>
          </a:prstGeom>
          <a:noFill/>
        </p:spPr>
      </p:pic>
      <p:pic>
        <p:nvPicPr>
          <p:cNvPr id="17414" name="Picture 6" descr="https://avatars.mds.yandex.net/get-zen_doc/1602486/pub_5d35351e4735a600ae8807bf_5d354343e3062c00aeeba347/scale_12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2" y="1643050"/>
            <a:ext cx="4000528" cy="2000264"/>
          </a:xfrm>
          <a:prstGeom prst="rect">
            <a:avLst/>
          </a:prstGeom>
          <a:noFill/>
        </p:spPr>
      </p:pic>
      <p:pic>
        <p:nvPicPr>
          <p:cNvPr id="17416" name="Picture 8" descr="https://img2.freepng.ru/20180524/qlj/kisspng-nine-point-circle-nine-point-center-triangle-cente-euler-line-5b070d2ceea7b7.188369691527188780977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00892" y="1643050"/>
            <a:ext cx="1928826" cy="1928826"/>
          </a:xfrm>
          <a:prstGeom prst="rect">
            <a:avLst/>
          </a:prstGeom>
          <a:noFill/>
        </p:spPr>
      </p:pic>
      <p:pic>
        <p:nvPicPr>
          <p:cNvPr id="17418" name="Picture 10" descr="https://img.google-info.org/storage/big/4648518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14612" y="3786190"/>
            <a:ext cx="2286016" cy="2850376"/>
          </a:xfrm>
          <a:prstGeom prst="rect">
            <a:avLst/>
          </a:prstGeom>
          <a:noFill/>
        </p:spPr>
      </p:pic>
      <p:sp>
        <p:nvSpPr>
          <p:cNvPr id="17420" name="AutoShape 12" descr="https://upload.wikimedia.org/wikipedia/commons/7/74/Bernoulli_Nicolaus%28II%29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422" name="AutoShape 14" descr="https://upload.wikimedia.org/wikipedia/commons/7/74/Bernoulli_Nicolaus%28II%29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7424" name="Picture 16" descr="http://www.bibmath.net/bios/images/bernoullin3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596" y="4786322"/>
            <a:ext cx="1643074" cy="1971689"/>
          </a:xfrm>
          <a:prstGeom prst="rect">
            <a:avLst/>
          </a:prstGeom>
          <a:noFill/>
        </p:spPr>
      </p:pic>
      <p:pic>
        <p:nvPicPr>
          <p:cNvPr id="17428" name="Picture 20" descr="https://cdn.fishki.net/upload/post/2016/06/19/1986854/60109745-leontiy-filippovich-magnickiy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00760" y="3857628"/>
            <a:ext cx="2014166" cy="28574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Арифметика Магницкого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8434" name="Picture 2" descr="https://img1.liveinternet.ru/images/attach/c/0/44/889/44889154_Magnicki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643050"/>
            <a:ext cx="4000496" cy="3234687"/>
          </a:xfrm>
          <a:prstGeom prst="rect">
            <a:avLst/>
          </a:prstGeom>
          <a:noFill/>
        </p:spPr>
      </p:pic>
      <p:pic>
        <p:nvPicPr>
          <p:cNvPr id="18436" name="Picture 4" descr="https://1.bp.blogspot.com/-QqjPGjdwQjk/XQIknzUxTtI/AAAAAAAASEo/IBOYbSPKjFMKd8QepB3Yth1UoLsiyq53QCLcBGAs/s1600/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714488"/>
            <a:ext cx="4318030" cy="2428892"/>
          </a:xfrm>
          <a:prstGeom prst="rect">
            <a:avLst/>
          </a:prstGeom>
          <a:noFill/>
        </p:spPr>
      </p:pic>
      <p:pic>
        <p:nvPicPr>
          <p:cNvPr id="18438" name="Picture 6" descr="https://static.ngs.ru/news/99/preview/44010e1787621d876f4d99c489675eae0d03cf67_128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413481"/>
            <a:ext cx="3571900" cy="24445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Академия наук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ru-RU" dirty="0" smtClean="0"/>
              <a:t>В XVIII веке при Академии содержались: </a:t>
            </a:r>
          </a:p>
          <a:p>
            <a:pPr lvl="0"/>
            <a:r>
              <a:rPr lang="ru-RU" dirty="0" smtClean="0"/>
              <a:t>библиотека,</a:t>
            </a:r>
          </a:p>
          <a:p>
            <a:pPr lvl="0"/>
            <a:r>
              <a:rPr lang="ru-RU" dirty="0" smtClean="0"/>
              <a:t>музей Кунсткамера,</a:t>
            </a:r>
          </a:p>
          <a:p>
            <a:pPr lvl="0"/>
            <a:r>
              <a:rPr lang="ru-RU" dirty="0" smtClean="0"/>
              <a:t>обсерватория,</a:t>
            </a:r>
          </a:p>
          <a:p>
            <a:pPr lvl="0"/>
            <a:r>
              <a:rPr lang="ru-RU" dirty="0" smtClean="0"/>
              <a:t>физический кабинет,</a:t>
            </a:r>
          </a:p>
          <a:p>
            <a:pPr lvl="0"/>
            <a:r>
              <a:rPr lang="ru-RU" dirty="0" smtClean="0"/>
              <a:t>химическая лаборатория (основана в 1748 г. М. В. Ломоносовым),</a:t>
            </a:r>
          </a:p>
          <a:p>
            <a:pPr lvl="0"/>
            <a:r>
              <a:rPr lang="ru-RU" dirty="0" smtClean="0"/>
              <a:t>анатомический театр,</a:t>
            </a:r>
          </a:p>
          <a:p>
            <a:pPr lvl="0"/>
            <a:r>
              <a:rPr lang="ru-RU" dirty="0" smtClean="0"/>
              <a:t>художественные классы,</a:t>
            </a:r>
          </a:p>
          <a:p>
            <a:pPr lvl="0"/>
            <a:r>
              <a:rPr lang="ru-RU" dirty="0" smtClean="0"/>
              <a:t>мастерские,</a:t>
            </a:r>
          </a:p>
          <a:p>
            <a:pPr lvl="0"/>
            <a:r>
              <a:rPr lang="ru-RU" dirty="0" smtClean="0"/>
              <a:t>типография.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Состав Петербургской Академии наук на момент открытия</a:t>
            </a:r>
            <a:endParaRPr lang="ru-RU" dirty="0"/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</p:nvPr>
        </p:nvGraphicFramePr>
        <p:xfrm>
          <a:off x="0" y="2"/>
          <a:ext cx="9144032" cy="7438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105"/>
                <a:gridCol w="1273046"/>
                <a:gridCol w="1359164"/>
                <a:gridCol w="1379180"/>
                <a:gridCol w="1253030"/>
                <a:gridCol w="2563507"/>
              </a:tblGrid>
              <a:tr h="990501">
                <a:tc>
                  <a:txBody>
                    <a:bodyPr/>
                    <a:lstStyle/>
                    <a:p>
                      <a: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Академик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Годы жизни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Должность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подписания </a:t>
                      </a:r>
                      <a:b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контракта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приезда в </a:t>
                      </a:r>
                      <a:b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Петербург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выбытия из </a:t>
                      </a:r>
                      <a:b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Академии </a:t>
                      </a:r>
                      <a:endParaRPr lang="ru-RU" dirty="0"/>
                    </a:p>
                  </a:txBody>
                  <a:tcPr/>
                </a:tc>
              </a:tr>
              <a:tr h="4618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Л. Л. </a:t>
                      </a:r>
                      <a:r>
                        <a:rPr lang="ru-RU" sz="1200" dirty="0" err="1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Блюментрост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1692—1755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президент Академии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25.11.1725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 —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6.07.1733 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4618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И. Д. </a:t>
                      </a:r>
                      <a:r>
                        <a:rPr lang="ru-RU" sz="120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Шумахер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1690—1761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секретарь по делам Академии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1725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1714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2.07.1761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6897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Я. </a:t>
                      </a:r>
                      <a:r>
                        <a:rPr lang="ru-RU" sz="120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Герман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1678—1733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академик по кафедре </a:t>
                      </a:r>
                      <a:r>
                        <a:rPr lang="ru-RU" sz="12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высшей </a:t>
                      </a:r>
                      <a:r>
                        <a:rPr lang="ru-RU" sz="120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математики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8.01.1725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14.08.1725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09.1730 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4618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Х. </a:t>
                      </a:r>
                      <a:r>
                        <a:rPr lang="ru-RU" sz="120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Мартини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1699—после 1739 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академик по кафедре </a:t>
                      </a:r>
                      <a:r>
                        <a:rPr lang="ru-RU" sz="120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логики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13.01.1725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06.1725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25.01.1729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9175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И. П. </a:t>
                      </a:r>
                      <a:r>
                        <a:rPr lang="ru-RU" sz="120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Коль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1698—1778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академик по кафедре </a:t>
                      </a:r>
                      <a:r>
                        <a:rPr lang="ru-RU" sz="12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красноречия</a:t>
                      </a: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 и </a:t>
                      </a:r>
                      <a:r>
                        <a:rPr lang="ru-RU" sz="12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церковной </a:t>
                      </a:r>
                      <a:r>
                        <a:rPr lang="ru-RU" sz="120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истории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7.02.1725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1725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08.1727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11453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Г. Б. </a:t>
                      </a:r>
                      <a:r>
                        <a:rPr lang="ru-RU" sz="1200" dirty="0" err="1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Бильфингер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1693—1750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академик по кафедре </a:t>
                      </a:r>
                      <a:r>
                        <a:rPr lang="ru-RU" sz="120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экспериментальной</a:t>
                      </a:r>
                      <a:r>
                        <a:rPr lang="ru-RU" sz="1200" baseline="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ru-RU" sz="1200" dirty="0" smtClean="0">
                          <a:latin typeface="Times New Roman"/>
                          <a:ea typeface="Times New Roman"/>
                          <a:cs typeface="Times New Roman"/>
                        </a:rPr>
                        <a:t>и </a:t>
                      </a:r>
                      <a:r>
                        <a:rPr lang="ru-RU" sz="12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теоретической</a:t>
                      </a: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ru-RU" sz="120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физики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1.03.1725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14.08.1725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09.1730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4618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Н. </a:t>
                      </a:r>
                      <a:r>
                        <a:rPr lang="ru-RU" sz="120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Бернулли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1695—1726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академик по кафедре </a:t>
                      </a:r>
                      <a:r>
                        <a:rPr lang="ru-RU" sz="120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механики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1725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27.10.1725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29.07.1726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4618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Д. </a:t>
                      </a:r>
                      <a:r>
                        <a:rPr lang="ru-RU" sz="120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Бернулли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1700—1782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академик по кафедре </a:t>
                      </a:r>
                      <a:r>
                        <a:rPr lang="ru-RU" sz="120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физиологии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1725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27.10.1725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24.06.1733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4618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Ж. Н. </a:t>
                      </a:r>
                      <a:r>
                        <a:rPr lang="ru-RU" sz="1200" dirty="0" err="1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Делиль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1688—1768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академик по кафедре </a:t>
                      </a:r>
                      <a:r>
                        <a:rPr lang="ru-RU" sz="120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астрономии</a:t>
                      </a:r>
                      <a:r>
                        <a:rPr lang="ru-RU" sz="1200" dirty="0" smtClean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8.06.1725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02.1726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1747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4618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И. Х. </a:t>
                      </a:r>
                      <a:r>
                        <a:rPr lang="ru-RU" sz="1200" dirty="0" err="1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Буксбаум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1693—1730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академик по кафедре </a:t>
                      </a:r>
                      <a:r>
                        <a:rPr lang="ru-RU" sz="120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ботаники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1.09.1725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1721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11.08.1729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4618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Х. </a:t>
                      </a:r>
                      <a:r>
                        <a:rPr lang="ru-RU" sz="120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Гольдбах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1690—1764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конференц-секретарь Академии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1.09.1725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1725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18.03.1742 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3857604"/>
            <a:ext cx="8858312" cy="3000396"/>
          </a:xfrm>
        </p:spPr>
        <p:txBody>
          <a:bodyPr>
            <a:normAutofit/>
          </a:bodyPr>
          <a:lstStyle/>
          <a:p>
            <a:r>
              <a:rPr lang="ru-RU" sz="1900" b="1" i="1" dirty="0" smtClean="0"/>
              <a:t>Почётные члены</a:t>
            </a:r>
          </a:p>
          <a:p>
            <a:r>
              <a:rPr lang="ru-RU" sz="1900" dirty="0" smtClean="0"/>
              <a:t>В XVIII в. почётными членами и членами-корреспондентами стали более 160 иностранных учёных (</a:t>
            </a:r>
            <a:r>
              <a:rPr lang="ru-RU" sz="1900" u="sng" dirty="0" smtClean="0"/>
              <a:t>Ф. Вольтер</a:t>
            </a:r>
            <a:r>
              <a:rPr lang="ru-RU" sz="1900" dirty="0" smtClean="0"/>
              <a:t>, </a:t>
            </a:r>
            <a:r>
              <a:rPr lang="ru-RU" sz="1900" u="sng" dirty="0" smtClean="0"/>
              <a:t>Д. Дидро</a:t>
            </a:r>
            <a:r>
              <a:rPr lang="ru-RU" sz="1900" dirty="0" smtClean="0"/>
              <a:t>, </a:t>
            </a:r>
            <a:r>
              <a:rPr lang="ru-RU" sz="1900" u="sng" dirty="0" smtClean="0"/>
              <a:t>Ж. Даламбер</a:t>
            </a:r>
            <a:r>
              <a:rPr lang="ru-RU" sz="1900" dirty="0" smtClean="0"/>
              <a:t>, </a:t>
            </a:r>
            <a:r>
              <a:rPr lang="ru-RU" sz="1900" u="sng" dirty="0" smtClean="0"/>
              <a:t>К. Линней</a:t>
            </a:r>
            <a:r>
              <a:rPr lang="ru-RU" sz="1900" dirty="0" smtClean="0"/>
              <a:t>, Б. Франклин и другие). В свою очередь, почётными членами зарубежных академий стали </a:t>
            </a:r>
            <a:r>
              <a:rPr lang="ru-RU" sz="1900" u="sng" dirty="0" smtClean="0"/>
              <a:t>Л. Эйлер</a:t>
            </a:r>
            <a:r>
              <a:rPr lang="ru-RU" sz="1900" dirty="0" smtClean="0"/>
              <a:t>, </a:t>
            </a:r>
            <a:r>
              <a:rPr lang="ru-RU" sz="1900" u="sng" dirty="0" smtClean="0"/>
              <a:t>М. В. Ломоносов</a:t>
            </a:r>
            <a:r>
              <a:rPr lang="ru-RU" sz="1900" dirty="0" smtClean="0"/>
              <a:t>, </a:t>
            </a:r>
            <a:r>
              <a:rPr lang="ru-RU" sz="1900" u="sng" dirty="0" smtClean="0"/>
              <a:t>И. И. Лепёхин</a:t>
            </a:r>
            <a:r>
              <a:rPr lang="ru-RU" sz="1900" dirty="0" smtClean="0"/>
              <a:t>, </a:t>
            </a:r>
            <a:r>
              <a:rPr lang="ru-RU" sz="1900" u="sng" dirty="0" smtClean="0"/>
              <a:t>С. Я. </a:t>
            </a:r>
            <a:r>
              <a:rPr lang="ru-RU" sz="1900" u="sng" dirty="0" err="1" smtClean="0"/>
              <a:t>Румовский</a:t>
            </a:r>
            <a:r>
              <a:rPr lang="ru-RU" sz="1900" dirty="0" smtClean="0"/>
              <a:t>, </a:t>
            </a:r>
            <a:r>
              <a:rPr lang="ru-RU" sz="1900" u="sng" dirty="0" smtClean="0"/>
              <a:t>П. С. Паллас</a:t>
            </a:r>
            <a:r>
              <a:rPr lang="ru-RU" sz="1900" dirty="0" smtClean="0"/>
              <a:t>.</a:t>
            </a:r>
          </a:p>
          <a:p>
            <a:endParaRPr lang="ru-RU" dirty="0"/>
          </a:p>
        </p:txBody>
      </p:sp>
      <p:graphicFrame>
        <p:nvGraphicFramePr>
          <p:cNvPr id="4" name="Содержимое 3"/>
          <p:cNvGraphicFramePr>
            <a:graphicFrameLocks/>
          </p:cNvGraphicFramePr>
          <p:nvPr/>
        </p:nvGraphicFramePr>
        <p:xfrm>
          <a:off x="0" y="0"/>
          <a:ext cx="9144064" cy="3724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137"/>
                <a:gridCol w="1273046"/>
                <a:gridCol w="1359164"/>
                <a:gridCol w="1379180"/>
                <a:gridCol w="1253030"/>
                <a:gridCol w="2563507"/>
              </a:tblGrid>
              <a:tr h="856973">
                <a:tc>
                  <a:txBody>
                    <a:bodyPr/>
                    <a:lstStyle/>
                    <a:p>
                      <a: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Академик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Годы жизни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Должность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подписания </a:t>
                      </a:r>
                      <a:b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контракта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приезда в </a:t>
                      </a:r>
                      <a:b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Петербург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выбытия из </a:t>
                      </a:r>
                      <a:b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Академии </a:t>
                      </a:r>
                      <a:endParaRPr lang="ru-RU" dirty="0"/>
                    </a:p>
                  </a:txBody>
                  <a:tcPr/>
                </a:tc>
              </a:tr>
              <a:tr h="4120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М. </a:t>
                      </a:r>
                      <a:r>
                        <a:rPr lang="ru-RU" sz="120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Бюргер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1686—1726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академик по кафедре </a:t>
                      </a:r>
                      <a:r>
                        <a:rPr lang="ru-RU" sz="12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химии</a:t>
                      </a: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 и практической </a:t>
                      </a:r>
                      <a:r>
                        <a:rPr lang="ru-RU" sz="120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медицины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10.1725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13.03.1726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22.07.1726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4120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И. Г. </a:t>
                      </a:r>
                      <a:r>
                        <a:rPr lang="ru-RU" sz="1200" dirty="0" err="1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Дювернуа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1691—1759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академик по кафедре </a:t>
                      </a:r>
                      <a:r>
                        <a:rPr lang="ru-RU" sz="120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анатомии </a:t>
                      </a:r>
                      <a:r>
                        <a:rPr lang="ru-RU" sz="1200" dirty="0" smtClean="0">
                          <a:latin typeface="Times New Roman"/>
                          <a:ea typeface="Times New Roman"/>
                          <a:cs typeface="Times New Roman"/>
                        </a:rPr>
                        <a:t>и </a:t>
                      </a:r>
                      <a:r>
                        <a:rPr lang="ru-RU" sz="120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зоологии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3.11.1725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12.1725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25.05.1740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6091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Г. З. </a:t>
                      </a:r>
                      <a:r>
                        <a:rPr lang="ru-RU" sz="120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Байер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1694—1738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академик по кафедре </a:t>
                      </a:r>
                      <a:r>
                        <a:rPr lang="ru-RU" sz="12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греческих и римских древностей</a:t>
                      </a: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3.12.1725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17.02.1726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1737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4120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И. С. </a:t>
                      </a:r>
                      <a:r>
                        <a:rPr lang="ru-RU" sz="1200" dirty="0" err="1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Бекенштейн</a:t>
                      </a: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1684—1742 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академик по кафедре </a:t>
                      </a:r>
                      <a:r>
                        <a:rPr lang="ru-RU" sz="1200" dirty="0" smtClean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правоведения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3.12.1725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24.06.1726</a:t>
                      </a:r>
                      <a:endParaRPr lang="ru-RU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05.1735 </a:t>
                      </a:r>
                      <a:endParaRPr lang="ru-RU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бычная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Обычная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Обычная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78</TotalTime>
  <Words>378</Words>
  <PresentationFormat>Экран (4:3)</PresentationFormat>
  <Paragraphs>151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Обычная</vt:lpstr>
      <vt:lpstr>Преобразования и достижения РУССКОЙ КУЛЬТУРЫ И НАУКИ</vt:lpstr>
      <vt:lpstr>Наука и образование</vt:lpstr>
      <vt:lpstr>Как представляется образование в петровскую эпоху</vt:lpstr>
      <vt:lpstr>Создание академии наук</vt:lpstr>
      <vt:lpstr>Академия наук</vt:lpstr>
      <vt:lpstr>Арифметика Магницкого</vt:lpstr>
      <vt:lpstr>Академия наук</vt:lpstr>
      <vt:lpstr>Состав Петербургской Академии наук на момент открытия</vt:lpstr>
      <vt:lpstr>Слайд 9</vt:lpstr>
      <vt:lpstr>Искусство. Гравюра.</vt:lpstr>
      <vt:lpstr>Иконопись и живопись</vt:lpstr>
      <vt:lpstr>Архитектура </vt:lpstr>
      <vt:lpstr>Архитектура </vt:lpstr>
      <vt:lpstr>Дворянский быт.</vt:lpstr>
      <vt:lpstr>Ассамблеи</vt:lpstr>
      <vt:lpstr>Лингвистические нормы и литература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Преобразования и достижения РУССКОЙ КУЛЬТУРЫ И НАУКИ</dc:title>
  <dc:creator>1</dc:creator>
  <cp:lastModifiedBy>1</cp:lastModifiedBy>
  <cp:revision>9</cp:revision>
  <dcterms:created xsi:type="dcterms:W3CDTF">2020-01-23T08:22:11Z</dcterms:created>
  <dcterms:modified xsi:type="dcterms:W3CDTF">2020-01-23T09:51:26Z</dcterms:modified>
</cp:coreProperties>
</file>